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2" r:id="rId3"/>
    <p:sldId id="292" r:id="rId4"/>
    <p:sldId id="279" r:id="rId5"/>
    <p:sldId id="289" r:id="rId6"/>
    <p:sldId id="290" r:id="rId7"/>
    <p:sldId id="291" r:id="rId8"/>
    <p:sldId id="283" r:id="rId9"/>
    <p:sldId id="284" r:id="rId10"/>
    <p:sldId id="285" r:id="rId11"/>
    <p:sldId id="286" r:id="rId12"/>
    <p:sldId id="287" r:id="rId13"/>
    <p:sldId id="264" r:id="rId14"/>
    <p:sldId id="260" r:id="rId15"/>
    <p:sldId id="263" r:id="rId16"/>
    <p:sldId id="265" r:id="rId17"/>
    <p:sldId id="266" r:id="rId18"/>
    <p:sldId id="267" r:id="rId19"/>
    <p:sldId id="268" r:id="rId20"/>
    <p:sldId id="277" r:id="rId21"/>
    <p:sldId id="269" r:id="rId22"/>
    <p:sldId id="271" r:id="rId23"/>
    <p:sldId id="272" r:id="rId24"/>
    <p:sldId id="276" r:id="rId25"/>
    <p:sldId id="288" r:id="rId26"/>
    <p:sldId id="275" r:id="rId27"/>
    <p:sldId id="278" r:id="rId28"/>
  </p:sldIdLst>
  <p:sldSz cx="9144000" cy="6858000" type="screen4x3"/>
  <p:notesSz cx="6858000" cy="9144000"/>
  <p:custDataLst>
    <p:tags r:id="rId3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74A"/>
    <a:srgbClr val="8E0C1F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842" autoAdjust="0"/>
  </p:normalViewPr>
  <p:slideViewPr>
    <p:cSldViewPr>
      <p:cViewPr>
        <p:scale>
          <a:sx n="67" d="100"/>
          <a:sy n="67" d="100"/>
        </p:scale>
        <p:origin x="-2892" y="-7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313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313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313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313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660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5301208"/>
            <a:ext cx="8208912" cy="932521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00B0F0"/>
                </a:solidFill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rgbClr val="00B0F0"/>
                </a:solidFill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323528" y="1988840"/>
            <a:ext cx="8280920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00B0F0"/>
                </a:solidFill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699792" y="-27384"/>
            <a:ext cx="6336704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B0F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B0F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999381"/>
            <a:ext cx="4248472" cy="4525963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>
                <a:solidFill>
                  <a:srgbClr val="00B0F0"/>
                </a:solidFill>
              </a:defRPr>
            </a:lvl2pPr>
            <a:lvl3pPr>
              <a:defRPr sz="2000">
                <a:solidFill>
                  <a:srgbClr val="00B0F0"/>
                </a:solidFill>
              </a:defRPr>
            </a:lvl3pPr>
            <a:lvl4pPr>
              <a:defRPr sz="1800">
                <a:solidFill>
                  <a:srgbClr val="00B0F0"/>
                </a:solidFill>
              </a:defRPr>
            </a:lvl4pPr>
            <a:lvl5pPr>
              <a:defRPr sz="1800">
                <a:solidFill>
                  <a:srgbClr val="00B0F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999381"/>
            <a:ext cx="4248472" cy="4525963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>
                <a:solidFill>
                  <a:srgbClr val="00B0F0"/>
                </a:solidFill>
              </a:defRPr>
            </a:lvl2pPr>
            <a:lvl3pPr>
              <a:defRPr sz="2000">
                <a:solidFill>
                  <a:srgbClr val="00B0F0"/>
                </a:solidFill>
              </a:defRPr>
            </a:lvl3pPr>
            <a:lvl4pPr>
              <a:defRPr sz="1800">
                <a:solidFill>
                  <a:srgbClr val="00B0F0"/>
                </a:solidFill>
              </a:defRPr>
            </a:lvl4pPr>
            <a:lvl5pPr>
              <a:defRPr sz="1800">
                <a:solidFill>
                  <a:srgbClr val="00B0F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rgbClr val="00B0F0"/>
                </a:solidFill>
              </a:defRPr>
            </a:lvl1pPr>
            <a:lvl2pPr>
              <a:defRPr sz="2000">
                <a:solidFill>
                  <a:srgbClr val="00B0F0"/>
                </a:solidFill>
              </a:defRPr>
            </a:lvl2pPr>
            <a:lvl3pPr>
              <a:defRPr sz="1800">
                <a:solidFill>
                  <a:srgbClr val="00B0F0"/>
                </a:solidFill>
              </a:defRPr>
            </a:lvl3pPr>
            <a:lvl4pPr>
              <a:defRPr sz="1600">
                <a:solidFill>
                  <a:srgbClr val="00B0F0"/>
                </a:solidFill>
              </a:defRPr>
            </a:lvl4pPr>
            <a:lvl5pPr>
              <a:defRPr sz="1600">
                <a:solidFill>
                  <a:srgbClr val="00B0F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00B0F0"/>
                </a:solidFill>
              </a:defRPr>
            </a:lvl1pPr>
            <a:lvl2pPr>
              <a:defRPr sz="2000">
                <a:solidFill>
                  <a:srgbClr val="00B0F0"/>
                </a:solidFill>
              </a:defRPr>
            </a:lvl2pPr>
            <a:lvl3pPr>
              <a:defRPr sz="1800">
                <a:solidFill>
                  <a:srgbClr val="00B0F0"/>
                </a:solidFill>
              </a:defRPr>
            </a:lvl3pPr>
            <a:lvl4pPr>
              <a:defRPr sz="1600">
                <a:solidFill>
                  <a:srgbClr val="00B0F0"/>
                </a:solidFill>
              </a:defRPr>
            </a:lvl4pPr>
            <a:lvl5pPr>
              <a:defRPr sz="1600">
                <a:solidFill>
                  <a:srgbClr val="00B0F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rgbClr val="00B0F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rgbClr val="00B0F0"/>
                </a:solidFill>
              </a:defRPr>
            </a:lvl1pPr>
            <a:lvl2pPr>
              <a:defRPr sz="2800">
                <a:solidFill>
                  <a:srgbClr val="00B0F0"/>
                </a:solidFill>
              </a:defRPr>
            </a:lvl2pPr>
            <a:lvl3pPr>
              <a:defRPr sz="2400">
                <a:solidFill>
                  <a:srgbClr val="00B0F0"/>
                </a:solidFill>
              </a:defRPr>
            </a:lvl3pPr>
            <a:lvl4pPr>
              <a:defRPr sz="2000">
                <a:solidFill>
                  <a:srgbClr val="00B0F0"/>
                </a:solidFill>
              </a:defRPr>
            </a:lvl4pPr>
            <a:lvl5pPr>
              <a:defRPr sz="2000">
                <a:solidFill>
                  <a:srgbClr val="00B0F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00B0F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0B0F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00B0F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-27384"/>
            <a:ext cx="6336704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988840"/>
            <a:ext cx="8280920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00B0F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00B0F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B0F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B0F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00B0F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6016" y="1412776"/>
            <a:ext cx="3888431" cy="4536504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«Использование современных методов, приёмов и техник  при формировании финансовой грамотности младших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школьников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урочной и внеурочной деятельности»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МАОУ гимназия № 83 города Тюмени</a:t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Алексеева Светлана Анатольевна</a:t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Полькина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Ирина Валерьевна</a:t>
            </a:r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15816" y="6198990"/>
            <a:ext cx="26580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Тюмень 2022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538" t="27590" r="50787" b="13583"/>
          <a:stretch/>
        </p:blipFill>
        <p:spPr>
          <a:xfrm>
            <a:off x="1403648" y="980728"/>
            <a:ext cx="7060211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6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357" t="27590" r="51773" b="13583"/>
          <a:stretch/>
        </p:blipFill>
        <p:spPr>
          <a:xfrm>
            <a:off x="1475656" y="548680"/>
            <a:ext cx="7260332" cy="547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8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7128792" cy="115212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Обучающиеся, чтобы понимать, для чего им нужны экономические </a:t>
            </a:r>
            <a:r>
              <a:rPr lang="ru-RU" sz="2800" dirty="0" smtClean="0">
                <a:solidFill>
                  <a:srgbClr val="0070C0"/>
                </a:solidFill>
              </a:rPr>
              <a:t>знания</a:t>
            </a:r>
            <a:br>
              <a:rPr lang="ru-RU" sz="2800" dirty="0" smtClean="0">
                <a:solidFill>
                  <a:srgbClr val="0070C0"/>
                </a:solidFill>
              </a:rPr>
            </a:b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smtClean="0">
                <a:solidFill>
                  <a:srgbClr val="0070C0"/>
                </a:solidFill>
              </a:rPr>
              <a:t>должны уметь: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901" t="44398" r="53937" b="23387"/>
          <a:stretch/>
        </p:blipFill>
        <p:spPr>
          <a:xfrm>
            <a:off x="152396" y="2060848"/>
            <a:ext cx="8672264" cy="391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9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7704856" cy="1152128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0070C0"/>
                </a:solidFill>
                <a:latin typeface="Cambria" pitchFamily="18" charset="0"/>
                <a:cs typeface="Times New Roman"/>
              </a:rPr>
              <a:t>Современные дети достаточно активно самостоятельно покупают товары, пользуются пластиковыми </a:t>
            </a:r>
            <a:r>
              <a:rPr lang="ru-RU" dirty="0" smtClean="0">
                <a:solidFill>
                  <a:srgbClr val="0070C0"/>
                </a:solidFill>
                <a:latin typeface="Cambria" pitchFamily="18" charset="0"/>
                <a:cs typeface="Times New Roman"/>
              </a:rPr>
              <a:t>картами и делают </a:t>
            </a:r>
            <a:r>
              <a:rPr lang="ru-RU" dirty="0">
                <a:solidFill>
                  <a:srgbClr val="0070C0"/>
                </a:solidFill>
                <a:latin typeface="Cambria" pitchFamily="18" charset="0"/>
                <a:cs typeface="Times New Roman"/>
              </a:rPr>
              <a:t>покупки в Интернете. </a:t>
            </a:r>
            <a:r>
              <a:rPr lang="ru-RU" dirty="0">
                <a:solidFill>
                  <a:srgbClr val="0070C0"/>
                </a:solidFill>
                <a:latin typeface="Cambria" pitchFamily="18" charset="0"/>
              </a:rPr>
              <a:t/>
            </a:r>
            <a:br>
              <a:rPr lang="ru-RU" dirty="0">
                <a:solidFill>
                  <a:srgbClr val="0070C0"/>
                </a:solidFill>
                <a:latin typeface="Cambria" pitchFamily="18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0-02-0a-a8622e0ea9c8e6426265fc64d3663fbf5997abf40bd025cc19a8ce1a4af89841_ab8de5e478f4774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8144" y="1647206"/>
            <a:ext cx="2763327" cy="492985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4077072"/>
            <a:ext cx="3515883" cy="26369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6658" y="1605063"/>
            <a:ext cx="2448073" cy="326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4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Просмотр рекламных </a:t>
            </a:r>
            <a:r>
              <a:rPr lang="ru-RU" sz="2800" dirty="0" smtClean="0">
                <a:solidFill>
                  <a:srgbClr val="0070C0"/>
                </a:solidFill>
              </a:rPr>
              <a:t>роликов</a:t>
            </a:r>
            <a:br>
              <a:rPr lang="ru-RU" sz="2800" dirty="0" smtClean="0">
                <a:solidFill>
                  <a:srgbClr val="0070C0"/>
                </a:solidFill>
              </a:rPr>
            </a:b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smtClean="0">
                <a:solidFill>
                  <a:srgbClr val="0070C0"/>
                </a:solidFill>
              </a:rPr>
              <a:t>«хочу» – «надо»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7" y="1052736"/>
            <a:ext cx="3563939" cy="26729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52736"/>
            <a:ext cx="3787364" cy="28405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96" y="3861048"/>
            <a:ext cx="3776411" cy="28323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413" y="4010272"/>
            <a:ext cx="3796971" cy="28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-57009"/>
            <a:ext cx="6336704" cy="136083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Экскурсия в </a:t>
            </a:r>
            <a:r>
              <a:rPr lang="ru-RU" dirty="0" smtClean="0">
                <a:solidFill>
                  <a:srgbClr val="0070C0"/>
                </a:solidFill>
              </a:rPr>
              <a:t>супермаркет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1666" y="1179298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4374A"/>
                </a:solidFill>
                <a:latin typeface="Arial Black" panose="020B0A04020102020204" pitchFamily="34" charset="0"/>
              </a:rPr>
              <a:t>«Хочу»</a:t>
            </a:r>
            <a:endParaRPr lang="ru-RU" sz="2800" dirty="0">
              <a:solidFill>
                <a:srgbClr val="04374A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9552" y="2026504"/>
            <a:ext cx="3528392" cy="4711504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75349" y="1179298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4374A"/>
                </a:solidFill>
                <a:latin typeface="Arial Black" panose="020B0A04020102020204" pitchFamily="34" charset="0"/>
              </a:rPr>
              <a:t>«Надо» </a:t>
            </a:r>
            <a:endParaRPr lang="ru-RU" sz="2800" dirty="0">
              <a:solidFill>
                <a:srgbClr val="04374A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076056" y="2027564"/>
            <a:ext cx="3528391" cy="471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4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0070C0"/>
                </a:solidFill>
              </a:rPr>
              <a:t>Экскурсия </a:t>
            </a:r>
            <a:r>
              <a:rPr lang="ru-RU" dirty="0">
                <a:solidFill>
                  <a:srgbClr val="0070C0"/>
                </a:solidFill>
              </a:rPr>
              <a:t>в </a:t>
            </a:r>
            <a:r>
              <a:rPr lang="ru-RU" dirty="0" smtClean="0">
                <a:solidFill>
                  <a:srgbClr val="0070C0"/>
                </a:solidFill>
              </a:rPr>
              <a:t>супермаркет</a:t>
            </a:r>
            <a:r>
              <a:rPr lang="ru-RU" dirty="0">
                <a:solidFill>
                  <a:srgbClr val="04374A"/>
                </a:solidFill>
              </a:rPr>
              <a:t/>
            </a:r>
            <a:br>
              <a:rPr lang="ru-RU" dirty="0">
                <a:solidFill>
                  <a:srgbClr val="04374A"/>
                </a:solidFill>
              </a:rPr>
            </a:br>
            <a:endParaRPr lang="ru-RU" dirty="0">
              <a:solidFill>
                <a:srgbClr val="04374A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114402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4374A"/>
                </a:solidFill>
                <a:latin typeface="Arial Black" panose="020B0A04020102020204" pitchFamily="34" charset="0"/>
              </a:rPr>
              <a:t>«Хочу»</a:t>
            </a:r>
            <a:endParaRPr lang="ru-RU" sz="2800" dirty="0">
              <a:solidFill>
                <a:srgbClr val="04374A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5576" y="1772816"/>
            <a:ext cx="3421694" cy="4569029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9092" y="1119129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4374A"/>
                </a:solidFill>
                <a:latin typeface="Arial Black" panose="020B0A04020102020204" pitchFamily="34" charset="0"/>
              </a:rPr>
              <a:t>«Надо»</a:t>
            </a:r>
            <a:endParaRPr lang="ru-RU" sz="2800" dirty="0">
              <a:solidFill>
                <a:srgbClr val="04374A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004048" y="1916832"/>
            <a:ext cx="3422488" cy="457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9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13423"/>
            <a:ext cx="6336704" cy="107280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</a:rPr>
              <a:t>Экскурсия в </a:t>
            </a:r>
            <a:r>
              <a:rPr lang="ru-RU" dirty="0" smtClean="0">
                <a:solidFill>
                  <a:srgbClr val="0070C0"/>
                </a:solidFill>
              </a:rPr>
              <a:t>супермаркет</a:t>
            </a: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2683" y="1215232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4374A"/>
                </a:solidFill>
                <a:latin typeface="Arial Black" panose="020B0A04020102020204" pitchFamily="34" charset="0"/>
              </a:rPr>
              <a:t>«Хочу» </a:t>
            </a:r>
            <a:endParaRPr lang="ru-RU" sz="2800" dirty="0">
              <a:solidFill>
                <a:srgbClr val="04374A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9552" y="1982568"/>
            <a:ext cx="3482435" cy="4650137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6318" y="1215232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4374A"/>
                </a:solidFill>
                <a:latin typeface="Arial Black" panose="020B0A04020102020204" pitchFamily="34" charset="0"/>
              </a:rPr>
              <a:t>«Надо»</a:t>
            </a:r>
            <a:endParaRPr lang="ru-RU" sz="2800" dirty="0">
              <a:solidFill>
                <a:srgbClr val="04374A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977997" y="1886416"/>
            <a:ext cx="3554443" cy="474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5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347556"/>
            <a:ext cx="8280400" cy="253932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63688" y="-180385"/>
            <a:ext cx="6336704" cy="136083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Чеки из супермаркета с анализом ненужных трат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880" y="4221088"/>
            <a:ext cx="91440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4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346028"/>
            <a:ext cx="3239690" cy="431958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1"/>
            <a:ext cx="7560840" cy="133345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/>
              </a:rPr>
              <a:t>Проектная деятельность .</a:t>
            </a:r>
            <a:br>
              <a:rPr lang="ru-RU" sz="2800" b="1" dirty="0" smtClean="0">
                <a:solidFill>
                  <a:srgbClr val="0070C0"/>
                </a:solidFill>
                <a:effectLst/>
              </a:rPr>
            </a:br>
            <a:r>
              <a:rPr lang="ru-RU" sz="2800" b="1" dirty="0" smtClean="0">
                <a:solidFill>
                  <a:srgbClr val="0070C0"/>
                </a:solidFill>
                <a:effectLst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effectLst/>
              </a:rPr>
              <a:t>Деньги РФ. Что изображено на банкнотах</a:t>
            </a:r>
            <a:r>
              <a:rPr lang="ru-RU" sz="2800" b="1" dirty="0" smtClean="0">
                <a:solidFill>
                  <a:srgbClr val="0070C0"/>
                </a:solidFill>
                <a:effectLst/>
              </a:rPr>
              <a:t>.</a:t>
            </a:r>
            <a:br>
              <a:rPr lang="ru-RU" sz="2800" b="1" dirty="0" smtClean="0">
                <a:solidFill>
                  <a:srgbClr val="0070C0"/>
                </a:solidFill>
                <a:effectLst/>
              </a:rPr>
            </a:br>
            <a:r>
              <a:rPr lang="ru-RU" sz="2800" b="1" dirty="0" smtClean="0">
                <a:solidFill>
                  <a:srgbClr val="0070C0"/>
                </a:solidFill>
                <a:effectLst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effectLst/>
              </a:rPr>
              <a:t>Деньги других стран.</a:t>
            </a:r>
            <a:endParaRPr lang="ru-RU" sz="2800" b="1" dirty="0">
              <a:solidFill>
                <a:srgbClr val="0070C0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578" y="2132856"/>
            <a:ext cx="3543858" cy="47251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880" y="1196752"/>
            <a:ext cx="3225616" cy="431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7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1988840"/>
            <a:ext cx="7992888" cy="324036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…это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способность человека управлять своими доходами и расходами, принимать правильные решения по распределению денежных средств (жить по средствам) и грамотно их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приумножать</a:t>
            </a:r>
            <a:r>
              <a:rPr lang="ru-RU" b="1" dirty="0">
                <a:solidFill>
                  <a:srgbClr val="002060"/>
                </a:solidFill>
                <a:ea typeface="Calibri"/>
                <a:cs typeface="Times New Roman"/>
              </a:rPr>
              <a:t/>
            </a:r>
            <a:br>
              <a:rPr lang="ru-RU" b="1" dirty="0">
                <a:solidFill>
                  <a:srgbClr val="002060"/>
                </a:solidFill>
                <a:ea typeface="Calibri"/>
                <a:cs typeface="Times New Roman"/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79712" y="0"/>
            <a:ext cx="6336704" cy="136083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Финансовая грамотность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504" y="980728"/>
            <a:ext cx="3194438" cy="58583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19551" r="-399" b="13250"/>
          <a:stretch/>
        </p:blipFill>
        <p:spPr>
          <a:xfrm>
            <a:off x="3563888" y="2211086"/>
            <a:ext cx="5164038" cy="4608512"/>
          </a:xfrm>
          <a:prstGeom prst="rect">
            <a:avLst/>
          </a:prstGeom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475656" y="1"/>
            <a:ext cx="7560840" cy="133345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/>
              </a:rPr>
              <a:t>Проектная деятельность .</a:t>
            </a:r>
            <a:br>
              <a:rPr lang="ru-RU" sz="2800" b="1" dirty="0" smtClean="0">
                <a:solidFill>
                  <a:srgbClr val="0070C0"/>
                </a:solidFill>
                <a:effectLst/>
              </a:rPr>
            </a:br>
            <a:r>
              <a:rPr lang="ru-RU" sz="2800" b="1" dirty="0" smtClean="0">
                <a:solidFill>
                  <a:srgbClr val="0070C0"/>
                </a:solidFill>
                <a:effectLst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effectLst/>
              </a:rPr>
              <a:t>Деньги РФ. Что изображено на банкнотах</a:t>
            </a:r>
            <a:r>
              <a:rPr lang="ru-RU" sz="2800" b="1" dirty="0" smtClean="0">
                <a:solidFill>
                  <a:srgbClr val="0070C0"/>
                </a:solidFill>
                <a:effectLst/>
              </a:rPr>
              <a:t>.</a:t>
            </a:r>
            <a:br>
              <a:rPr lang="ru-RU" sz="2800" b="1" dirty="0" smtClean="0">
                <a:solidFill>
                  <a:srgbClr val="0070C0"/>
                </a:solidFill>
                <a:effectLst/>
              </a:rPr>
            </a:br>
            <a:r>
              <a:rPr lang="ru-RU" sz="2800" b="1" dirty="0" smtClean="0">
                <a:solidFill>
                  <a:srgbClr val="0070C0"/>
                </a:solidFill>
                <a:effectLst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effectLst/>
              </a:rPr>
              <a:t>Деньги других стран.</a:t>
            </a:r>
            <a:endParaRPr lang="ru-RU" sz="2800" b="1" dirty="0"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170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7346" y="1672810"/>
            <a:ext cx="2177332" cy="483851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Конкурс копилок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24744"/>
            <a:ext cx="3327834" cy="44371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971" y="2060848"/>
            <a:ext cx="3489852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1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556792"/>
            <a:ext cx="3816151" cy="508820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91680" y="-27384"/>
            <a:ext cx="7344816" cy="136083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Работа с сайтами вакансий, информация о зарплате представителей разных профессий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0600" t="43700" r="13602" b="24800"/>
          <a:stretch/>
        </p:blipFill>
        <p:spPr>
          <a:xfrm>
            <a:off x="3563888" y="1700808"/>
            <a:ext cx="5400600" cy="344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0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326988"/>
            <a:ext cx="1993141" cy="432117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Профессии в нашей семье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501" y="1333452"/>
            <a:ext cx="3975906" cy="53012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650" y="2021524"/>
            <a:ext cx="3435846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5152" y="1196752"/>
            <a:ext cx="5004048" cy="375106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Профессии </a:t>
            </a:r>
            <a:r>
              <a:rPr lang="ru-RU" dirty="0">
                <a:solidFill>
                  <a:srgbClr val="0070C0"/>
                </a:solidFill>
              </a:rPr>
              <a:t>в нашей семье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3362887"/>
            <a:ext cx="5184576" cy="34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44715"/>
            <a:ext cx="4703729" cy="352779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</a:rPr>
              <a:t>Профессии в нашей семье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931" y="3284984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5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"/>
            <a:ext cx="7416824" cy="1535112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0070C0"/>
                </a:solidFill>
              </a:rPr>
              <a:t>Изготовление продукта и расчёт его себестоимости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535112"/>
            <a:ext cx="4497388" cy="1173807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Изготовление глиняных колец, расчёт себестоимости, подготовка к продаже, реклама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2599" y="3356992"/>
            <a:ext cx="4418443" cy="3313831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1770504"/>
            <a:ext cx="4008120" cy="93841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4374A"/>
                </a:solidFill>
              </a:rPr>
              <a:t>Изготовление браслета, расчёт себестоимости, подготовка к продаже</a:t>
            </a:r>
            <a:endParaRPr lang="ru-RU" dirty="0">
              <a:solidFill>
                <a:srgbClr val="04374A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521042" y="3356993"/>
            <a:ext cx="4515454" cy="338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8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Богатый Бобрёнок. Серия 10. Бюджет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5695" y="1556792"/>
            <a:ext cx="6145533" cy="345638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40" y="1435100"/>
            <a:ext cx="3008313" cy="4691063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Внедрение в образовательный процесс интерактивного развлекательно  просветительского мультсериала «Богатый бобрёнок»</a:t>
            </a:r>
          </a:p>
          <a:p>
            <a:endParaRPr lang="ru-RU" sz="2000" b="1" dirty="0" smtClean="0">
              <a:solidFill>
                <a:srgbClr val="002060"/>
              </a:solidFill>
            </a:endParaRPr>
          </a:p>
          <a:p>
            <a:r>
              <a:rPr lang="ru-RU" sz="2000" b="1" dirty="0" smtClean="0">
                <a:solidFill>
                  <a:srgbClr val="002060"/>
                </a:solidFill>
              </a:rPr>
              <a:t>12 серий с возможностью выбора зрителем развития сюжета каждой серии.</a:t>
            </a:r>
          </a:p>
          <a:p>
            <a:endParaRPr lang="ru-RU" sz="2000" b="1" dirty="0">
              <a:solidFill>
                <a:srgbClr val="002060"/>
              </a:solidFill>
            </a:endParaRPr>
          </a:p>
          <a:p>
            <a:r>
              <a:rPr lang="ru-RU" sz="2000" b="1" dirty="0" smtClean="0">
                <a:solidFill>
                  <a:srgbClr val="002060"/>
                </a:solidFill>
              </a:rPr>
              <a:t>Целевая аудитория  8 -12 лет.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64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764705"/>
            <a:ext cx="7772400" cy="86409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      «Финансовая </a:t>
            </a:r>
            <a:r>
              <a:rPr lang="ru-RU" dirty="0">
                <a:solidFill>
                  <a:srgbClr val="002060"/>
                </a:solidFill>
              </a:rPr>
              <a:t>грамотность» </a:t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4581128"/>
            <a:ext cx="8496944" cy="1872208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	</a:t>
            </a:r>
            <a:endParaRPr lang="ru-RU" dirty="0" smtClean="0"/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Целью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изучения являются развитие экономического образа мышления, воспитания ответственности и нравственного поведения  в области экономических отношений в семье, формирование опыта применения полученных знаний и умений для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решения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элементарных вопросов в области экономики семьи.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5681836" y="1685544"/>
            <a:ext cx="516632" cy="57063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681790" y="1698095"/>
            <a:ext cx="468052" cy="57063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1115616" y="2320480"/>
            <a:ext cx="28803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УРОЧНАЯ 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математика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окружающий мир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ОРКСЭ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067944" y="2472880"/>
            <a:ext cx="48245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ВНЕУРОЧНАЯ 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Предметные недели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Исследовательская деятельность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Проектная деятельность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Взаимодействие с социальными партнерами ( ПАО Сбербанк)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5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60648"/>
            <a:ext cx="7272808" cy="79208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Примерное содержание тем по финансовой грамотности в курсе математики в начальной школе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320" t="39452" r="53342" b="16840"/>
          <a:stretch/>
        </p:blipFill>
        <p:spPr>
          <a:xfrm>
            <a:off x="1259632" y="1556792"/>
            <a:ext cx="7112843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9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60648"/>
            <a:ext cx="7272808" cy="79208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Примерное содержание тем по финансовой грамотности в курсе математики в начальной школе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113" t="35872" r="56181" b="14982"/>
          <a:stretch/>
        </p:blipFill>
        <p:spPr>
          <a:xfrm>
            <a:off x="827584" y="1600200"/>
            <a:ext cx="6816229" cy="477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6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60648"/>
            <a:ext cx="7272808" cy="79208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Примерное содержание тем по финансовой грамотности в курсе математики в начальной школе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598" t="36776" r="52533" b="23546"/>
          <a:stretch/>
        </p:blipFill>
        <p:spPr>
          <a:xfrm>
            <a:off x="883593" y="1340768"/>
            <a:ext cx="7416824" cy="478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4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60648"/>
            <a:ext cx="7272808" cy="79208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Темы по «Финансовой грамотности» нашли отражение в предмете Окружающий мир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583" t="46410" r="51574" b="24578"/>
          <a:stretch/>
        </p:blipFill>
        <p:spPr>
          <a:xfrm>
            <a:off x="467544" y="1916832"/>
            <a:ext cx="8510717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1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325" t="27590" r="50787" b="14983"/>
          <a:stretch/>
        </p:blipFill>
        <p:spPr>
          <a:xfrm>
            <a:off x="1420788" y="620688"/>
            <a:ext cx="7272808" cy="523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3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113" t="27590" r="52362" b="16384"/>
          <a:stretch/>
        </p:blipFill>
        <p:spPr>
          <a:xfrm>
            <a:off x="1547664" y="764704"/>
            <a:ext cx="7128792" cy="528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6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38f6de3a1f82a5bac8a651ca0179d87a2e42f4e"/>
</p:tagLst>
</file>

<file path=ppt/theme/theme1.xml><?xml version="1.0" encoding="utf-8"?>
<a:theme xmlns:a="http://schemas.openxmlformats.org/drawingml/2006/main" name="Тема Office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293</Words>
  <Application>Microsoft Office PowerPoint</Application>
  <PresentationFormat>Экран (4:3)</PresentationFormat>
  <Paragraphs>56</Paragraphs>
  <Slides>27</Slides>
  <Notes>6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«Использование современных методов, приёмов и техник  при формировании финансовой грамотности младших школьников в урочной и внеурочной деятельности»  МАОУ гимназия № 83 города Тюмени Алексеева Светлана Анатольевна Полькина Ирина Валерьевна</vt:lpstr>
      <vt:lpstr>Финансовая грамотность</vt:lpstr>
      <vt:lpstr>        «Финансовая грамотность»  </vt:lpstr>
      <vt:lpstr>Примерное содержание тем по финансовой грамотности в курсе математики в начальной школе</vt:lpstr>
      <vt:lpstr>Примерное содержание тем по финансовой грамотности в курсе математики в начальной школе</vt:lpstr>
      <vt:lpstr>Примерное содержание тем по финансовой грамотности в курсе математики в начальной школе</vt:lpstr>
      <vt:lpstr>Темы по «Финансовой грамотности» нашли отражение в предмете Окружающий мир</vt:lpstr>
      <vt:lpstr>Презентация PowerPoint</vt:lpstr>
      <vt:lpstr>Презентация PowerPoint</vt:lpstr>
      <vt:lpstr>Презентация PowerPoint</vt:lpstr>
      <vt:lpstr>Презентация PowerPoint</vt:lpstr>
      <vt:lpstr>Обучающиеся, чтобы понимать, для чего им нужны экономические знания  должны уметь:</vt:lpstr>
      <vt:lpstr>Современные дети достаточно активно самостоятельно покупают товары, пользуются пластиковыми картами и делают покупки в Интернете.  </vt:lpstr>
      <vt:lpstr>Просмотр рекламных роликов  «хочу» – «надо»</vt:lpstr>
      <vt:lpstr>Экскурсия в супермаркет </vt:lpstr>
      <vt:lpstr> Экскурсия в супермаркет </vt:lpstr>
      <vt:lpstr>Экскурсия в супермаркет </vt:lpstr>
      <vt:lpstr>Чеки из супермаркета с анализом ненужных трат</vt:lpstr>
      <vt:lpstr>Проектная деятельность .  Деньги РФ. Что изображено на банкнотах.  Деньги других стран.</vt:lpstr>
      <vt:lpstr>Проектная деятельность .  Деньги РФ. Что изображено на банкнотах.  Деньги других стран.</vt:lpstr>
      <vt:lpstr>Конкурс копилок</vt:lpstr>
      <vt:lpstr>Работа с сайтами вакансий, информация о зарплате представителей разных профессий</vt:lpstr>
      <vt:lpstr>Профессии в нашей семье </vt:lpstr>
      <vt:lpstr>Профессии в нашей семье </vt:lpstr>
      <vt:lpstr>Профессии в нашей семье </vt:lpstr>
      <vt:lpstr>Изготовление продукта и расчёт его себестоимости 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Финансовая грамотность</dc:title>
  <dc:creator>obstinate</dc:creator>
  <dc:description>Шаблон презентации с сайта https://presentation-creation.ru/</dc:description>
  <cp:lastModifiedBy>Zam_lokotaeva</cp:lastModifiedBy>
  <cp:revision>399</cp:revision>
  <dcterms:created xsi:type="dcterms:W3CDTF">2018-02-25T09:09:03Z</dcterms:created>
  <dcterms:modified xsi:type="dcterms:W3CDTF">2022-10-28T10:19:25Z</dcterms:modified>
</cp:coreProperties>
</file>